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88" r:id="rId3"/>
    <p:sldId id="257" r:id="rId4"/>
    <p:sldId id="268" r:id="rId5"/>
    <p:sldId id="259" r:id="rId6"/>
    <p:sldId id="260" r:id="rId7"/>
    <p:sldId id="261" r:id="rId8"/>
    <p:sldId id="269" r:id="rId9"/>
    <p:sldId id="284" r:id="rId10"/>
    <p:sldId id="265" r:id="rId11"/>
    <p:sldId id="283" r:id="rId12"/>
    <p:sldId id="282" r:id="rId13"/>
    <p:sldId id="285" r:id="rId14"/>
    <p:sldId id="266" r:id="rId15"/>
    <p:sldId id="279" r:id="rId16"/>
    <p:sldId id="272" r:id="rId17"/>
    <p:sldId id="278" r:id="rId18"/>
    <p:sldId id="277" r:id="rId19"/>
    <p:sldId id="286" r:id="rId20"/>
    <p:sldId id="290" r:id="rId21"/>
    <p:sldId id="289" r:id="rId22"/>
    <p:sldId id="281" r:id="rId23"/>
    <p:sldId id="263" r:id="rId24"/>
    <p:sldId id="264" r:id="rId25"/>
    <p:sldId id="28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>
        <p:scale>
          <a:sx n="70" d="100"/>
          <a:sy n="70" d="100"/>
        </p:scale>
        <p:origin x="-2814" y="-11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Столбец3</c:v>
                </c:pt>
              </c:strCache>
            </c:strRef>
          </c:tx>
          <c:dLbls>
            <c:dLbl>
              <c:idx val="0"/>
              <c:layout>
                <c:manualLayout>
                  <c:x val="1.543209876543214E-2"/>
                  <c:y val="-0.22567814505596087"/>
                </c:manualLayout>
              </c:layout>
              <c:showVal val="1"/>
            </c:dLbl>
            <c:dLbl>
              <c:idx val="1"/>
              <c:layout>
                <c:manualLayout>
                  <c:x val="1.3888888888888994E-2"/>
                  <c:y val="-0.24014469281595791"/>
                </c:manualLayout>
              </c:layout>
              <c:showVal val="1"/>
            </c:dLbl>
            <c:dLbl>
              <c:idx val="2"/>
              <c:layout>
                <c:manualLayout>
                  <c:x val="1.3888888888888938E-2"/>
                  <c:y val="-0.31247743161594627"/>
                </c:manualLayout>
              </c:layout>
              <c:showVal val="1"/>
            </c:dLbl>
            <c:dLbl>
              <c:idx val="3"/>
              <c:layout>
                <c:manualLayout>
                  <c:x val="1.3888888888888824E-2"/>
                  <c:y val="-0.38481017041593335"/>
                </c:manualLayout>
              </c:layout>
              <c:showVal val="1"/>
            </c:dLbl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2011 - 2012 уч.год </c:v>
                </c:pt>
                <c:pt idx="1">
                  <c:v>2012 - 2013 уч.год </c:v>
                </c:pt>
                <c:pt idx="2">
                  <c:v>2013 - 2014 уч.год </c:v>
                </c:pt>
                <c:pt idx="3">
                  <c:v>2014 - 2015 уч.год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42</c:v>
                </c:pt>
                <c:pt idx="1">
                  <c:v>47</c:v>
                </c:pt>
                <c:pt idx="2">
                  <c:v>68</c:v>
                </c:pt>
                <c:pt idx="3">
                  <c:v>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2011 - 2012 уч.год </c:v>
                </c:pt>
                <c:pt idx="1">
                  <c:v>2012 - 2013 уч.год </c:v>
                </c:pt>
                <c:pt idx="2">
                  <c:v>2013 - 2014 уч.год </c:v>
                </c:pt>
                <c:pt idx="3">
                  <c:v>2014 - 2015 уч.год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2011 - 2012 уч.год </c:v>
                </c:pt>
                <c:pt idx="1">
                  <c:v>2012 - 2013 уч.год </c:v>
                </c:pt>
                <c:pt idx="2">
                  <c:v>2013 - 2014 уч.год </c:v>
                </c:pt>
                <c:pt idx="3">
                  <c:v>2014 - 2015 уч.год 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box"/>
        <c:axId val="48400640"/>
        <c:axId val="48766976"/>
        <c:axId val="0"/>
      </c:bar3DChart>
      <c:catAx>
        <c:axId val="48400640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48766976"/>
        <c:crosses val="autoZero"/>
        <c:auto val="1"/>
        <c:lblAlgn val="ctr"/>
        <c:lblOffset val="100"/>
      </c:catAx>
      <c:valAx>
        <c:axId val="487669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48400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мест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Лист1!$A$2:$A$14</c:f>
              <c:strCache>
                <c:ptCount val="12"/>
                <c:pt idx="0">
                  <c:v>СОШ № 6</c:v>
                </c:pt>
                <c:pt idx="1">
                  <c:v>СОШ № 7</c:v>
                </c:pt>
                <c:pt idx="2">
                  <c:v>Лицей № 12</c:v>
                </c:pt>
                <c:pt idx="3">
                  <c:v>СОШ № 2</c:v>
                </c:pt>
                <c:pt idx="4">
                  <c:v>СОШ № 5</c:v>
                </c:pt>
                <c:pt idx="5">
                  <c:v>Гимназия № 11</c:v>
                </c:pt>
                <c:pt idx="6">
                  <c:v>СОШ № 8</c:v>
                </c:pt>
                <c:pt idx="7">
                  <c:v>СОШ № 10</c:v>
                </c:pt>
                <c:pt idx="8">
                  <c:v>СОШ № 4</c:v>
                </c:pt>
                <c:pt idx="9">
                  <c:v>СОШ № 3</c:v>
                </c:pt>
                <c:pt idx="10">
                  <c:v>СОШ № 1</c:v>
                </c:pt>
                <c:pt idx="11">
                  <c:v>СОШ № 13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90</c:v>
                </c:pt>
                <c:pt idx="1">
                  <c:v>74</c:v>
                </c:pt>
                <c:pt idx="2">
                  <c:v>63</c:v>
                </c:pt>
                <c:pt idx="3">
                  <c:v>62</c:v>
                </c:pt>
                <c:pt idx="4">
                  <c:v>54</c:v>
                </c:pt>
                <c:pt idx="5">
                  <c:v>29</c:v>
                </c:pt>
                <c:pt idx="6">
                  <c:v>19</c:v>
                </c:pt>
                <c:pt idx="7">
                  <c:v>19</c:v>
                </c:pt>
                <c:pt idx="8">
                  <c:v>16</c:v>
                </c:pt>
                <c:pt idx="9">
                  <c:v>14</c:v>
                </c:pt>
                <c:pt idx="10">
                  <c:v>6</c:v>
                </c:pt>
                <c:pt idx="11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Лист1!$A$2:$A$14</c:f>
              <c:strCache>
                <c:ptCount val="12"/>
                <c:pt idx="0">
                  <c:v>СОШ № 6</c:v>
                </c:pt>
                <c:pt idx="1">
                  <c:v>СОШ № 7</c:v>
                </c:pt>
                <c:pt idx="2">
                  <c:v>Лицей № 12</c:v>
                </c:pt>
                <c:pt idx="3">
                  <c:v>СОШ № 2</c:v>
                </c:pt>
                <c:pt idx="4">
                  <c:v>СОШ № 5</c:v>
                </c:pt>
                <c:pt idx="5">
                  <c:v>Гимназия № 11</c:v>
                </c:pt>
                <c:pt idx="6">
                  <c:v>СОШ № 8</c:v>
                </c:pt>
                <c:pt idx="7">
                  <c:v>СОШ № 10</c:v>
                </c:pt>
                <c:pt idx="8">
                  <c:v>СОШ № 4</c:v>
                </c:pt>
                <c:pt idx="9">
                  <c:v>СОШ № 3</c:v>
                </c:pt>
                <c:pt idx="10">
                  <c:v>СОШ № 1</c:v>
                </c:pt>
                <c:pt idx="11">
                  <c:v>СОШ № 13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Лист1!$A$2:$A$14</c:f>
              <c:strCache>
                <c:ptCount val="12"/>
                <c:pt idx="0">
                  <c:v>СОШ № 6</c:v>
                </c:pt>
                <c:pt idx="1">
                  <c:v>СОШ № 7</c:v>
                </c:pt>
                <c:pt idx="2">
                  <c:v>Лицей № 12</c:v>
                </c:pt>
                <c:pt idx="3">
                  <c:v>СОШ № 2</c:v>
                </c:pt>
                <c:pt idx="4">
                  <c:v>СОШ № 5</c:v>
                </c:pt>
                <c:pt idx="5">
                  <c:v>Гимназия № 11</c:v>
                </c:pt>
                <c:pt idx="6">
                  <c:v>СОШ № 8</c:v>
                </c:pt>
                <c:pt idx="7">
                  <c:v>СОШ № 10</c:v>
                </c:pt>
                <c:pt idx="8">
                  <c:v>СОШ № 4</c:v>
                </c:pt>
                <c:pt idx="9">
                  <c:v>СОШ № 3</c:v>
                </c:pt>
                <c:pt idx="10">
                  <c:v>СОШ № 1</c:v>
                </c:pt>
                <c:pt idx="11">
                  <c:v>СОШ № 13</c:v>
                </c:pt>
              </c:strCache>
            </c:strRef>
          </c:cat>
          <c:val>
            <c:numRef>
              <c:f>Лист1!$D$2:$D$14</c:f>
              <c:numCache>
                <c:formatCode>General</c:formatCode>
                <c:ptCount val="13"/>
              </c:numCache>
            </c:numRef>
          </c:val>
        </c:ser>
        <c:axId val="133546368"/>
        <c:axId val="133547904"/>
      </c:barChart>
      <c:catAx>
        <c:axId val="133546368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33547904"/>
        <c:crosses val="autoZero"/>
        <c:auto val="1"/>
        <c:lblAlgn val="ctr"/>
        <c:lblOffset val="100"/>
      </c:catAx>
      <c:valAx>
        <c:axId val="1335479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2400" b="1"/>
            </a:pPr>
            <a:endParaRPr lang="ru-RU"/>
          </a:p>
        </c:txPr>
        <c:crossAx val="1335463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00E6AE-0470-4E2E-9376-3A158BB9095E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4042C5-66D7-4F7F-A6F5-B45667DC5A1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85794"/>
            <a:ext cx="7851648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Результаты работы 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 одаренными детьми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в 2014-2015 учебном году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ребенок ген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928934"/>
            <a:ext cx="6000792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тура</a:t>
            </a:r>
            <a:endParaRPr lang="ru-RU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8056" t="27439" r="4052" b="13618"/>
          <a:stretch>
            <a:fillRect/>
          </a:stretch>
        </p:blipFill>
        <p:spPr bwMode="auto">
          <a:xfrm>
            <a:off x="-19739" y="1643050"/>
            <a:ext cx="916377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тура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8789" t="25406" r="4052" b="8536"/>
          <a:stretch>
            <a:fillRect/>
          </a:stretch>
        </p:blipFill>
        <p:spPr bwMode="auto">
          <a:xfrm>
            <a:off x="0" y="1434757"/>
            <a:ext cx="9144032" cy="499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тура</a:t>
            </a:r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8056" t="24390" r="4052" b="7520"/>
          <a:stretch>
            <a:fillRect/>
          </a:stretch>
        </p:blipFill>
        <p:spPr bwMode="auto">
          <a:xfrm>
            <a:off x="-68271" y="1357298"/>
            <a:ext cx="921230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тура</a:t>
            </a:r>
            <a:endParaRPr lang="ru-RU" sz="4000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0" y="1000108"/>
            <a:ext cx="9215438" cy="5857892"/>
            <a:chOff x="714348" y="71414"/>
            <a:chExt cx="8715404" cy="535785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 l="8056" t="23374" r="4052" b="43089"/>
            <a:stretch>
              <a:fillRect/>
            </a:stretch>
          </p:blipFill>
          <p:spPr bwMode="auto">
            <a:xfrm>
              <a:off x="785786" y="71414"/>
              <a:ext cx="8572560" cy="2357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/>
            <a:srcRect l="7324" t="36992" r="3320" b="20325"/>
            <a:stretch>
              <a:fillRect/>
            </a:stretch>
          </p:blipFill>
          <p:spPr bwMode="auto">
            <a:xfrm>
              <a:off x="714348" y="2428868"/>
              <a:ext cx="8715404" cy="3000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4" y="620688"/>
          <a:ext cx="8352928" cy="6263305"/>
        </p:xfrm>
        <a:graphic>
          <a:graphicData uri="http://schemas.openxmlformats.org/drawingml/2006/table">
            <a:tbl>
              <a:tblPr/>
              <a:tblGrid>
                <a:gridCol w="1656184"/>
                <a:gridCol w="1080120"/>
                <a:gridCol w="2376264"/>
                <a:gridCol w="1008112"/>
                <a:gridCol w="2232248"/>
              </a:tblGrid>
              <a:tr h="299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победителей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призеров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Учитель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(5-11 классы)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Чилигина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В.М.(1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),</a:t>
                      </a:r>
                      <a:endParaRPr lang="ru-RU" sz="1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Ефремова Н.Н.(1), </a:t>
                      </a:r>
                      <a:endParaRPr lang="ru-RU" sz="1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Шакурова 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Г.Р.(1)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Галимова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Р.А.(1)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(4 классы)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Вахитова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А.А.(1)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Астрономия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Рахманина Н.А.(1)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Физика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Рахманина Н.А.(2)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Францева С.М.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Романова Н.А.(2)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Романова Н.А.(4)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Романова Н.А.(1)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Романова Н.А.(3),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Е.А.(2),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Латыпова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А.М.(1)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Право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Романова Н.А.(3)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4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Экономика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Романова Н.А.(1)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Экология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Каюмова Р.И.(1)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Каюмова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Р.И.(6)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Каюмова Р.И.(3)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Каюмова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Р.И.(6)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81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Мурзина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Т.А.(1),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Сабитова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Л.М.(1), Есипова Н.В.(1)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Есипова Н.В.(3),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Сабитова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Л.М.(1),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Сафиуллина Г.Ф.(1)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4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Шигапова И.В.(1)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Павлова Т.И.(1),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Шигапова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И.В.(2), Никифорова И.А.(1)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08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Шигапова И.В.(2)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ШигаповаИ.В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.(1),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Михайлова Е.М.(1)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0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Галеева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В.Ф.(4)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Якупова Ю.Г.(1), ГайнутдиноваР.К.(1)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7 (2 -  тат. гр.)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   (5 – рус. гр.)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Л.Ю.(2),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Шилкина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А.В.(1),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Гайнутдинова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Р.К.(2),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Сенжапова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А.Х.(2)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Хайруллина Л.Ю.(2)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Л.Ю.(4)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Миронов А.Н.(1),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Гаранина М.С.(1)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Миронов А.Н.(3)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1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Гаранина М.С.(2), Миронов А.Н.(1)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7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МХК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Гаранина М.С.(1)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Хисамова Г.З.(1)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Хисамова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Г.З.(1)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Информатика и ИКТ</a:t>
                      </a:r>
                      <a:endParaRPr lang="ru-RU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Хисамутдинова С.С.(1)</a:t>
                      </a:r>
                      <a:endParaRPr lang="ru-RU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71462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Количество мест по предметам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/>
          <a:lstStyle/>
          <a:p>
            <a:endParaRPr lang="ru-RU" sz="28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0" y="71414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Количество призовых мест учителей-предметников 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87624" y="598460"/>
          <a:ext cx="7272808" cy="6259540"/>
        </p:xfrm>
        <a:graphic>
          <a:graphicData uri="http://schemas.openxmlformats.org/drawingml/2006/table">
            <a:tbl>
              <a:tblPr/>
              <a:tblGrid>
                <a:gridCol w="504056"/>
                <a:gridCol w="1872209"/>
                <a:gridCol w="1872208"/>
                <a:gridCol w="1728191"/>
                <a:gridCol w="1296144"/>
              </a:tblGrid>
              <a:tr h="1973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№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Учитель</a:t>
                      </a: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 победителей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11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призеров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</a:t>
                      </a:r>
                      <a:endParaRPr lang="ru-RU" sz="11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7828" marR="57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Каюмова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Р.И.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Романова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Хайруллина Л.Ю.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Шигапова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Миронов А.Н.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Есипова Н.В.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7.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Гаранина М.С.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3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8.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Галеева В.Ф.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07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Рахманина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33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10.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Гайнутдинова Р.К.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11.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Сабитова Л.М.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1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12.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Хисамова Г.З.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47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13.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Сенжапова А.Х.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14.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Хайруллина Е.А.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Мурзина Т.А.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25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Якупова Ю.Г.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17.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Чилигина В.М.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18.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Ефремова Н.Н.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63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19.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Шакурова Г.Р.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20.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Францева С.М.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50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21.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Хисамутдинова С.С.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5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22.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Никифорова И.А.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23.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Павлова Т.И.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9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24.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Галимова Р.А.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Шилкина А.В.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924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Сафиуллина Г.Ф.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1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27.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Латыпова А.М.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Михайлова Е.М.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32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29.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Вахитова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54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i="1" dirty="0" smtClean="0"/>
              <a:t>      </a:t>
            </a:r>
            <a:r>
              <a:rPr lang="ru-RU" sz="3200" b="1" i="1" dirty="0" smtClean="0"/>
              <a:t>Предметы, </a:t>
            </a:r>
            <a:br>
              <a:rPr lang="ru-RU" sz="3200" b="1" i="1" dirty="0" smtClean="0"/>
            </a:br>
            <a:r>
              <a:rPr lang="ru-RU" sz="3200" b="1" i="1" dirty="0" smtClean="0"/>
              <a:t>по которым появились призовые места</a:t>
            </a:r>
            <a:br>
              <a:rPr lang="ru-RU" sz="3200" b="1" i="1" dirty="0" smtClean="0"/>
            </a:br>
            <a:r>
              <a:rPr lang="ru-RU" sz="3200" b="1" i="1" dirty="0" smtClean="0"/>
              <a:t> в 2014 – 2015 учебном году:</a:t>
            </a:r>
            <a:br>
              <a:rPr lang="ru-RU" sz="3200" b="1" i="1" dirty="0" smtClean="0"/>
            </a:b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85926"/>
            <a:ext cx="6408712" cy="446449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</a:t>
            </a:r>
            <a:r>
              <a:rPr lang="ru-RU" sz="2400" dirty="0" smtClean="0"/>
              <a:t>Физика;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 Экономика;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 Физическая культура;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Информатика и ИКТ;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 Геология.</a:t>
            </a:r>
            <a:endParaRPr lang="ru-RU" sz="2400" dirty="0"/>
          </a:p>
        </p:txBody>
      </p:sp>
      <p:pic>
        <p:nvPicPr>
          <p:cNvPr id="4" name="Рисунок 3" descr="МЕДАЛЬ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3643314"/>
            <a:ext cx="4714908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/>
              <a:t>Предмет, </a:t>
            </a:r>
            <a:br>
              <a:rPr lang="ru-RU" sz="3600" b="1" i="1" dirty="0" smtClean="0"/>
            </a:br>
            <a:r>
              <a:rPr lang="ru-RU" sz="3600" b="1" i="1" dirty="0" smtClean="0"/>
              <a:t>по которому отсутствуют </a:t>
            </a:r>
            <a:br>
              <a:rPr lang="ru-RU" sz="3600" b="1" i="1" dirty="0" smtClean="0"/>
            </a:br>
            <a:r>
              <a:rPr lang="ru-RU" sz="3600" b="1" i="1" dirty="0" smtClean="0"/>
              <a:t>призовые места: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54590"/>
            <a:ext cx="8229600" cy="4389120"/>
          </a:xfrm>
        </p:spPr>
        <p:txBody>
          <a:bodyPr/>
          <a:lstStyle/>
          <a:p>
            <a:pPr marL="274320" lvl="8" indent="-274320" algn="ctr">
              <a:buClr>
                <a:schemeClr val="accent3"/>
              </a:buClr>
              <a:buSzPct val="95000"/>
              <a:buFont typeface="Wingdings" pitchFamily="2" charset="2"/>
              <a:buChar char="v"/>
            </a:pPr>
            <a:endParaRPr lang="ru-RU" sz="2800" dirty="0" smtClean="0"/>
          </a:p>
          <a:p>
            <a:pPr marL="274320" lvl="8" indent="-274320" algn="ctr">
              <a:buClr>
                <a:schemeClr val="accent3"/>
              </a:buClr>
              <a:buSzPct val="95000"/>
              <a:buFont typeface="Wingdings" pitchFamily="2" charset="2"/>
              <a:buChar char="v"/>
            </a:pPr>
            <a:r>
              <a:rPr lang="ru-RU" sz="2800" dirty="0" smtClean="0"/>
              <a:t> ОБЖ</a:t>
            </a:r>
          </a:p>
          <a:p>
            <a:pPr algn="ctr">
              <a:buFont typeface="Wingdings" pitchFamily="2" charset="2"/>
              <a:buChar char="v"/>
            </a:pPr>
            <a:endParaRPr lang="ru-RU" sz="2800" dirty="0" smtClean="0"/>
          </a:p>
          <a:p>
            <a:pPr algn="ctr"/>
            <a:endParaRPr lang="ru-RU" dirty="0"/>
          </a:p>
        </p:txBody>
      </p:sp>
      <p:pic>
        <p:nvPicPr>
          <p:cNvPr id="4" name="Рисунок 3" descr="patvorim_13587670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9" y="3214686"/>
            <a:ext cx="4429156" cy="292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91486" cy="857256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Результаты республиканского тура</a:t>
            </a: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878" y="1285860"/>
          <a:ext cx="8072526" cy="4782946"/>
        </p:xfrm>
        <a:graphic>
          <a:graphicData uri="http://schemas.openxmlformats.org/drawingml/2006/table">
            <a:tbl>
              <a:tblPr/>
              <a:tblGrid>
                <a:gridCol w="428660"/>
                <a:gridCol w="2643206"/>
                <a:gridCol w="1857388"/>
                <a:gridCol w="642942"/>
                <a:gridCol w="1000132"/>
                <a:gridCol w="1500198"/>
              </a:tblGrid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Ф.И.О. ученика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Ф.И.О. учителя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Комбаров Илья Алексеевич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Галеева В.Ф.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Комбаров Илья Алексеевич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Каюмова Р.И.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Халикова Аделина Ирековна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Хайруллина Л.Ю.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Андреев Михаил Сергеевич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10Б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Хисамова Г.З.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Валяев Евгений Андреевич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Романова Н.А.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Плешаков Павел Сергеевич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Гаранина М.С.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Комбаров Илья Алексеевич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Миронов А.Н.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Плешаков Павел Сергеевич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Гаранина М.С.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Гисматов Рамиль Ринатович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Миронов А.Н.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Тальдаев Амир Халилевич 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Миронов А.Н.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Галимова Алина Ленаровна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Есипова Н.В.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Мубаракзянова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Лена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Ринатовна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Сабитова Л.М.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Федорченко Анастасия Андреевна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Есипова Н.В.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Францева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Ксения Сергеевна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Искусство (МХК)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Гаранина М.С.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Халикова Аделина Ирековна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Шигапова И.В.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Галимова Алина Ленаровна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Шигапова И.В.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Комбаров Илья Алексеевич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История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Романова Н.А.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Плешаков Олег Сергеевич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Каюмова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Р.И.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15370" cy="1428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571480"/>
          <a:ext cx="8072494" cy="4143409"/>
        </p:xfrm>
        <a:graphic>
          <a:graphicData uri="http://schemas.openxmlformats.org/drawingml/2006/table">
            <a:tbl>
              <a:tblPr/>
              <a:tblGrid>
                <a:gridCol w="571504"/>
                <a:gridCol w="2571768"/>
                <a:gridCol w="1714512"/>
                <a:gridCol w="642942"/>
                <a:gridCol w="1071570"/>
                <a:gridCol w="1500198"/>
              </a:tblGrid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Никифорова Валерия Владимировна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Каюмова Р.И.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Гисматов Рамиль Ринатович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9Б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Каюмова Р.И.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Карпова Ксения Вячеславовна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Каюмова Р.И.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Галимова Эльмира Рамилевна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Биолгоия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Каюмова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Р.И.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Халикова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Аделина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Ирековна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Обществознание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Романова Н.А.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Ячина Елена Сергеевна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Францева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С.М.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Комбаров Илья Алексеевич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8А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Шакурова Г.Р.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Хабибуллина Илина Альбертовна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Л.Ю.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Матнурова Алия Ринасовна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Л.Ю.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Ахунзянова Зухра</a:t>
                      </a: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Радиковна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Л.Ю.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Кадырова Айсылу Задитовна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11Б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Хайруллина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Л.Ю.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Викторова Наталья Владимировна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Гайнутдинова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 Р.К.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Толстов Олег Олегович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Миронов А.Н.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3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Курунов Вадим Андреевич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Геология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10А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Гаранина М.С.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6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Фомин Александр Яковлевич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участник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Ефремова Н.Н.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8615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0" y="4714884"/>
            <a:ext cx="2794000" cy="2143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/>
              <a:t>Цель </a:t>
            </a:r>
            <a:r>
              <a:rPr lang="ru-RU" sz="4700" b="1" i="1" dirty="0" smtClean="0"/>
              <a:t>работы</a:t>
            </a:r>
            <a:r>
              <a:rPr lang="ru-RU" sz="4000" b="1" i="1" dirty="0" smtClean="0"/>
              <a:t> с одаренными детьми:</a:t>
            </a:r>
            <a:endParaRPr lang="ru-RU" sz="40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выявление</a:t>
            </a:r>
            <a:r>
              <a:rPr lang="ru-RU" dirty="0" smtClean="0"/>
              <a:t>, поддержка, развитие и социализация одаренных учащихся, обеспечение их личностной, социальной самореализации и профессионального самоопределения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8627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500438"/>
            <a:ext cx="4143404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700" b="1" i="1" dirty="0" smtClean="0"/>
              <a:t>Динамика роста </a:t>
            </a:r>
            <a:r>
              <a:rPr lang="ru-RU" sz="2700" b="1" i="1" dirty="0" smtClean="0"/>
              <a:t>участников, победителей и призеров </a:t>
            </a:r>
            <a:r>
              <a:rPr lang="ru-RU" sz="2700" b="1" i="1" dirty="0" smtClean="0"/>
              <a:t>регионального тура Всероссийской и республиканской олимпиад школьников</a:t>
            </a:r>
            <a:endParaRPr lang="ru-RU" sz="2700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27800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Учебный год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50">
                          <a:latin typeface="Times New Roman"/>
                          <a:ea typeface="DejaVu Sans"/>
                          <a:cs typeface="Times New Roman"/>
                        </a:rPr>
                        <a:t>2011-2012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50">
                          <a:latin typeface="Times New Roman"/>
                          <a:ea typeface="DejaVu Sans"/>
                          <a:cs typeface="Times New Roman"/>
                        </a:rPr>
                        <a:t>2012-2013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50">
                          <a:latin typeface="Times New Roman"/>
                          <a:ea typeface="DejaVu Sans"/>
                          <a:cs typeface="Times New Roman"/>
                        </a:rPr>
                        <a:t>2013-2014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50">
                          <a:latin typeface="Times New Roman"/>
                          <a:ea typeface="DejaVu Sans"/>
                          <a:cs typeface="Times New Roman"/>
                        </a:rPr>
                        <a:t>2014-2015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Количество участников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33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Количество призовых мест в республиканском туре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 descr="МЕДАЛЬ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3857628"/>
            <a:ext cx="5857916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4900" b="1" i="1" dirty="0" smtClean="0"/>
              <a:t>Результаты Всероссийского </a:t>
            </a:r>
            <a:r>
              <a:rPr lang="ru-RU" sz="4900" b="1" i="1" dirty="0" smtClean="0"/>
              <a:t>этапа </a:t>
            </a:r>
            <a:r>
              <a:rPr lang="ru-RU" sz="4900" b="1" i="1" dirty="0" smtClean="0"/>
              <a:t>предметных олимпиад </a:t>
            </a:r>
            <a:endParaRPr lang="ru-RU" sz="49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2571744"/>
          <a:ext cx="8229600" cy="262469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42900"/>
                <a:gridCol w="1714512"/>
                <a:gridCol w="1928826"/>
                <a:gridCol w="928694"/>
                <a:gridCol w="1571636"/>
                <a:gridCol w="1543032"/>
              </a:tblGrid>
              <a:tr h="918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№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Ф.И.О. ученика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Предмет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Класс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Результат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Ф.И.О. учителя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06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Андреев Михаил Сергеевич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Физическая культура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/>
                        <a:t>10Б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Призер заключительного этапа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/>
                        <a:t>Хисамова</a:t>
                      </a:r>
                      <a:r>
                        <a:rPr lang="ru-RU" sz="1800" dirty="0"/>
                        <a:t> Г.З.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071546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Рейтинг по городу</a:t>
            </a:r>
            <a:endParaRPr lang="ru-RU" sz="4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928646"/>
          <a:ext cx="9144000" cy="5929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36712"/>
            <a:ext cx="8473088" cy="5271864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latin typeface="Constantia" pitchFamily="18" charset="0"/>
                <a:cs typeface="Times New Roman" pitchFamily="18" charset="0"/>
              </a:rPr>
              <a:t>Уровень  подготовленности учащихся к предметным олимпиадам  - удовлетворительный.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/>
              <a:t> По сравнению с прошлым учебным годом наблюдается рост призовых мест (на </a:t>
            </a:r>
            <a:r>
              <a:rPr lang="ru-RU" sz="1500" smtClean="0"/>
              <a:t>22):         </a:t>
            </a:r>
            <a:r>
              <a:rPr lang="ru-RU" sz="1500" dirty="0" smtClean="0"/>
              <a:t>2014-2015 учебный год: 90 (28 победителей, 62 призера), 2013-2014 учебный год: 68 (26 победителей, 42 призера).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/>
              <a:t>По сравнению с прошлым учебным годом отмечается положительная динамика по экономике, геологии, физической культуре, информатике и ИКТ, физике – появились призовые места.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/>
              <a:t>Отметить целенаправленную работу учителей по формированию интереса к предмету и  подготовку победителей и призеров муниципального тура всероссийской и республиканской  олимпиад: </a:t>
            </a:r>
            <a:r>
              <a:rPr lang="ru-RU" sz="1500" dirty="0" err="1" smtClean="0"/>
              <a:t>Каюмовой</a:t>
            </a:r>
            <a:r>
              <a:rPr lang="ru-RU" sz="1500" dirty="0" smtClean="0"/>
              <a:t> Р.И. (биология, экология), Романовой Н.А. (история, обществознание, право, экономика), </a:t>
            </a:r>
            <a:r>
              <a:rPr lang="ru-RU" sz="1500" dirty="0" err="1" smtClean="0"/>
              <a:t>Хайруллиной</a:t>
            </a:r>
            <a:r>
              <a:rPr lang="ru-RU" sz="1500" dirty="0" smtClean="0"/>
              <a:t> Л.Ю. (татарский язык, татарская литература), </a:t>
            </a:r>
            <a:r>
              <a:rPr lang="ru-RU" sz="1500" dirty="0" err="1" smtClean="0"/>
              <a:t>Шигаповой</a:t>
            </a:r>
            <a:r>
              <a:rPr lang="ru-RU" sz="1500" dirty="0" smtClean="0"/>
              <a:t> И.В.(русский язык, литература),  Миронова А.Н. (геология, география), Есиповой Н.В. (английский язык), Гараниной М.С.(геология, география, МХК), </a:t>
            </a:r>
            <a:r>
              <a:rPr lang="ru-RU" sz="1500" dirty="0" err="1" smtClean="0"/>
              <a:t>Галеевой</a:t>
            </a:r>
            <a:r>
              <a:rPr lang="ru-RU" sz="1500" dirty="0" smtClean="0"/>
              <a:t> В.Ф. (химия), </a:t>
            </a:r>
            <a:r>
              <a:rPr lang="ru-RU" sz="1500" dirty="0" err="1" smtClean="0"/>
              <a:t>Рахманиной</a:t>
            </a:r>
            <a:r>
              <a:rPr lang="ru-RU" sz="1500" dirty="0" smtClean="0"/>
              <a:t> Н.А. (астрономия, физика), </a:t>
            </a:r>
            <a:r>
              <a:rPr lang="ru-RU" sz="1500" dirty="0" err="1" smtClean="0"/>
              <a:t>Гайнутдиновой</a:t>
            </a:r>
            <a:r>
              <a:rPr lang="ru-RU" sz="1500" dirty="0" smtClean="0"/>
              <a:t> Р.К. (татарский язык), </a:t>
            </a:r>
            <a:r>
              <a:rPr lang="ru-RU" sz="1500" dirty="0" err="1" smtClean="0"/>
              <a:t>Сабитовой</a:t>
            </a:r>
            <a:r>
              <a:rPr lang="ru-RU" sz="1500" dirty="0" smtClean="0"/>
              <a:t> Л.М. (английский язык), </a:t>
            </a:r>
            <a:r>
              <a:rPr lang="ru-RU" sz="1500" dirty="0" err="1" smtClean="0"/>
              <a:t>Хисамовой</a:t>
            </a:r>
            <a:r>
              <a:rPr lang="ru-RU" sz="1500" dirty="0" smtClean="0"/>
              <a:t> Г.З. (физическая культура), </a:t>
            </a:r>
            <a:r>
              <a:rPr lang="ru-RU" sz="1500" dirty="0" err="1" smtClean="0"/>
              <a:t>Сенжаповой</a:t>
            </a:r>
            <a:r>
              <a:rPr lang="ru-RU" sz="1500" dirty="0" smtClean="0"/>
              <a:t> А.Х. (татарский язык), </a:t>
            </a:r>
            <a:r>
              <a:rPr lang="ru-RU" sz="1500" dirty="0" err="1" smtClean="0"/>
              <a:t>Хайруллиной</a:t>
            </a:r>
            <a:r>
              <a:rPr lang="ru-RU" sz="1500" dirty="0" smtClean="0"/>
              <a:t> Е.А. (обществознание), </a:t>
            </a:r>
            <a:r>
              <a:rPr lang="ru-RU" sz="1500" dirty="0" err="1" smtClean="0"/>
              <a:t>Мурзиной</a:t>
            </a:r>
            <a:r>
              <a:rPr lang="ru-RU" sz="1500" dirty="0" smtClean="0"/>
              <a:t> Т.А. (английский язык), </a:t>
            </a:r>
            <a:r>
              <a:rPr lang="ru-RU" sz="1500" dirty="0" err="1" smtClean="0"/>
              <a:t>Якуповой</a:t>
            </a:r>
            <a:r>
              <a:rPr lang="ru-RU" sz="1500" dirty="0" smtClean="0"/>
              <a:t> Ю.Г. (татарский язык), </a:t>
            </a:r>
            <a:r>
              <a:rPr lang="ru-RU" sz="1500" dirty="0" err="1" smtClean="0"/>
              <a:t>Чилигиной</a:t>
            </a:r>
            <a:r>
              <a:rPr lang="ru-RU" sz="1500" dirty="0" smtClean="0"/>
              <a:t> В.М. (математика), Ефремовой Н.Н. (математика), Шакуровой Г.Р. (математика), </a:t>
            </a:r>
            <a:r>
              <a:rPr lang="ru-RU" sz="1500" dirty="0" err="1" smtClean="0"/>
              <a:t>Францевой</a:t>
            </a:r>
            <a:r>
              <a:rPr lang="ru-RU" sz="1500" dirty="0" smtClean="0"/>
              <a:t> С.М. (технология), </a:t>
            </a:r>
            <a:r>
              <a:rPr lang="ru-RU" sz="1500" dirty="0" err="1" smtClean="0"/>
              <a:t>Хисамутдинова</a:t>
            </a:r>
            <a:r>
              <a:rPr lang="ru-RU" sz="1500" dirty="0" smtClean="0"/>
              <a:t> С.С. (информатике и ИКТ), Никифоровой И.А. (русский язык), Павловой Т.И. (русский язык), </a:t>
            </a:r>
            <a:r>
              <a:rPr lang="ru-RU" sz="1500" dirty="0" err="1" smtClean="0"/>
              <a:t>Галимовой</a:t>
            </a:r>
            <a:r>
              <a:rPr lang="ru-RU" sz="1500" dirty="0" smtClean="0"/>
              <a:t> Р.А. (математика), </a:t>
            </a:r>
            <a:r>
              <a:rPr lang="ru-RU" sz="1500" dirty="0" err="1" smtClean="0"/>
              <a:t>Шилкина</a:t>
            </a:r>
            <a:r>
              <a:rPr lang="ru-RU" sz="1500" dirty="0" smtClean="0"/>
              <a:t> А.В. (татарский язык),  Сафиуллиной Г.Ф. (английский язык), </a:t>
            </a:r>
            <a:r>
              <a:rPr lang="ru-RU" sz="1500" dirty="0" err="1" smtClean="0"/>
              <a:t>Латыповой</a:t>
            </a:r>
            <a:r>
              <a:rPr lang="ru-RU" sz="1500" dirty="0" smtClean="0"/>
              <a:t> А.М. (обществознание), Михайловой Е.М. (литература), </a:t>
            </a:r>
            <a:r>
              <a:rPr lang="ru-RU" sz="1500" dirty="0" err="1" smtClean="0"/>
              <a:t>Вахитовой</a:t>
            </a:r>
            <a:r>
              <a:rPr lang="ru-RU" sz="1500" dirty="0" smtClean="0"/>
              <a:t> А.А. (математика).</a:t>
            </a:r>
          </a:p>
          <a:p>
            <a:pPr>
              <a:buFont typeface="Wingdings" pitchFamily="2" charset="2"/>
              <a:buChar char="v"/>
            </a:pPr>
            <a:r>
              <a:rPr lang="ru-RU" sz="1500" dirty="0" smtClean="0"/>
              <a:t>Указать на отсутствие мест по ОБЖ и технологии (мальчики) (учитель </a:t>
            </a:r>
            <a:r>
              <a:rPr lang="ru-RU" sz="1500" dirty="0" err="1" smtClean="0"/>
              <a:t>Касимова</a:t>
            </a:r>
            <a:r>
              <a:rPr lang="ru-RU" sz="1500" dirty="0" smtClean="0"/>
              <a:t> В.Т.). 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latin typeface="Constant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Рекомендации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38912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  </a:t>
            </a:r>
            <a:r>
              <a:rPr lang="ru-RU" sz="2500" dirty="0" smtClean="0"/>
              <a:t>Учителям-предметникам  продолжить деятельность по систематизации индивидуальной  работы с учащимися повышенного уровня учебной мотивации в течение всего учебного года.</a:t>
            </a:r>
          </a:p>
          <a:p>
            <a:pPr>
              <a:buFont typeface="Wingdings" pitchFamily="2" charset="2"/>
              <a:buChar char="v"/>
            </a:pPr>
            <a:r>
              <a:rPr lang="ru-RU" sz="2500" dirty="0" smtClean="0"/>
              <a:t>   Включать в содержание уроков задания повышенной сложности, использовать дифференциацию и индивидуализацию в процессе обучения.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  Учителю ОБЖ и технологии (мальчики) </a:t>
            </a:r>
            <a:r>
              <a:rPr lang="ru-RU" sz="2400" dirty="0" err="1" smtClean="0"/>
              <a:t>Касимовой</a:t>
            </a:r>
            <a:r>
              <a:rPr lang="ru-RU" sz="2400" dirty="0" smtClean="0"/>
              <a:t> В.Т. продумать и вести целенаправленную  работу с одаренными учащимися.</a:t>
            </a:r>
          </a:p>
          <a:p>
            <a:pPr>
              <a:buFont typeface="Wingdings" pitchFamily="2" charset="2"/>
              <a:buChar char="v"/>
            </a:pPr>
            <a:endParaRPr lang="ru-RU" sz="2500" dirty="0" smtClean="0"/>
          </a:p>
          <a:p>
            <a:pPr>
              <a:buNone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1500198"/>
          </a:xfrm>
        </p:spPr>
        <p:txBody>
          <a:bodyPr/>
          <a:lstStyle/>
          <a:p>
            <a:r>
              <a:rPr lang="ru-RU" b="1" i="1" dirty="0" smtClean="0"/>
              <a:t>    Благодарю за внимание</a:t>
            </a:r>
            <a:endParaRPr lang="ru-RU" b="1" i="1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6050" y="3286124"/>
            <a:ext cx="3857652" cy="27860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28604"/>
            <a:ext cx="8219256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Цели проведения предметных олимпиад: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935480"/>
            <a:ext cx="8219256" cy="466187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/>
              <a:t>  </a:t>
            </a:r>
            <a:r>
              <a:rPr lang="ru-RU" dirty="0" smtClean="0"/>
              <a:t> Повышение качества знаний, совершенствование преподавания учебных дисциплин;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Повышение интереса  учащихся к изучаемым наукам;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Создание условий для поддержки способных и одаренных  учащихся.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8627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4572008"/>
            <a:ext cx="3643338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Основание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проведения олимпиад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  Приказ МО и Н РТ № 6005/14 от 21.10.2014 </a:t>
            </a:r>
          </a:p>
          <a:p>
            <a:pPr>
              <a:buNone/>
            </a:pPr>
            <a:r>
              <a:rPr lang="ru-RU" dirty="0" smtClean="0"/>
              <a:t> «О проведении школьного и муниципального этапов Всероссийской олимпиады школьников </a:t>
            </a:r>
          </a:p>
          <a:p>
            <a:pPr>
              <a:buNone/>
            </a:pPr>
            <a:r>
              <a:rPr lang="ru-RU" dirty="0" smtClean="0"/>
              <a:t>в 2014-2015 учебном году»;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Приказ УО Лениногорского муниципального  района № 1059 от 10.11.2014 года «О проведении муниципального этапа предметных олимпиад в 2014-2015 учебном году».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Предметы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000" i="1" dirty="0" smtClean="0">
                <a:latin typeface="Constantia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Constantia" pitchFamily="18" charset="0"/>
                <a:cs typeface="Times New Roman" pitchFamily="18" charset="0"/>
              </a:rPr>
              <a:t>История, информатика, технология, английский язык, математика, литература, русский язык, астрономия, биология, физика, химия, экология, география,  экономика, ОБЖ, обществознание, право, искусство (МХК), физическая культура, татарский язык, татарская литература, геология</a:t>
            </a:r>
          </a:p>
          <a:p>
            <a:endParaRPr lang="ru-RU" dirty="0"/>
          </a:p>
        </p:txBody>
      </p:sp>
      <p:pic>
        <p:nvPicPr>
          <p:cNvPr id="5" name="Рисунок 4" descr="8616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4786322"/>
            <a:ext cx="2500330" cy="2071678"/>
          </a:xfrm>
          <a:prstGeom prst="rect">
            <a:avLst/>
          </a:prstGeom>
        </p:spPr>
      </p:pic>
      <p:pic>
        <p:nvPicPr>
          <p:cNvPr id="7" name="Рисунок 6" descr="8616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3929066"/>
            <a:ext cx="2786050" cy="2381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8147248" cy="1716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Участники школьного тура всероссийской и республиканской олимпиад 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348880"/>
            <a:ext cx="7586690" cy="38850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398   участников 4 - 11 классов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(количество  всех учащихся - 660)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2800" dirty="0" smtClean="0"/>
              <a:t> </a:t>
            </a:r>
            <a:endParaRPr lang="ru-RU" sz="3600" dirty="0"/>
          </a:p>
        </p:txBody>
      </p:sp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3500438"/>
            <a:ext cx="2928958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04088"/>
            <a:ext cx="7992888" cy="1140736"/>
          </a:xfrm>
        </p:spPr>
        <p:txBody>
          <a:bodyPr>
            <a:noAutofit/>
          </a:bodyPr>
          <a:lstStyle/>
          <a:p>
            <a:pPr algn="ctr"/>
            <a:r>
              <a:rPr lang="ru-RU" sz="4200" b="1" i="1" dirty="0" smtClean="0">
                <a:latin typeface="Times New Roman" pitchFamily="18" charset="0"/>
                <a:cs typeface="Times New Roman" pitchFamily="18" charset="0"/>
              </a:rPr>
              <a:t>Итоги муниципального тура предметных олимпиад</a:t>
            </a:r>
            <a:endParaRPr lang="ru-RU" sz="4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   В 2014 – 2015 учебном году принимали участие  </a:t>
            </a:r>
            <a:r>
              <a:rPr lang="ru-RU" b="1" dirty="0" smtClean="0"/>
              <a:t>124</a:t>
            </a:r>
            <a:r>
              <a:rPr lang="ru-RU" dirty="0" smtClean="0"/>
              <a:t> учащихся;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По итогам всех олимпиад занято </a:t>
            </a:r>
          </a:p>
          <a:p>
            <a:pPr>
              <a:buNone/>
            </a:pPr>
            <a:r>
              <a:rPr lang="ru-RU" dirty="0" smtClean="0"/>
              <a:t>    45 учащимися МБОУ СОШ № 6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90</a:t>
            </a:r>
            <a:r>
              <a:rPr lang="ru-RU" dirty="0" smtClean="0"/>
              <a:t> мест </a:t>
            </a:r>
            <a:r>
              <a:rPr lang="ru-RU" b="1" dirty="0" smtClean="0"/>
              <a:t>(победителей - 28, призеров - 62);</a:t>
            </a: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В 2011 - 2012 учебном году 28 учащимися занято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42</a:t>
            </a:r>
            <a:r>
              <a:rPr lang="ru-RU" dirty="0" smtClean="0"/>
              <a:t> места;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  В 2012 - 2013 учебном году 31 учащимся занято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   </a:t>
            </a:r>
            <a:r>
              <a:rPr lang="ru-RU" b="1" dirty="0" smtClean="0"/>
              <a:t>47</a:t>
            </a:r>
            <a:r>
              <a:rPr lang="ru-RU" dirty="0" smtClean="0"/>
              <a:t> мест (</a:t>
            </a:r>
            <a:r>
              <a:rPr lang="ru-RU" b="1" dirty="0" smtClean="0"/>
              <a:t>победителей - 10, призеров - 37</a:t>
            </a:r>
            <a:r>
              <a:rPr lang="ru-RU" dirty="0" smtClean="0"/>
              <a:t>);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 В 2013-2014 учебном году 39 учащимися </a:t>
            </a:r>
            <a:r>
              <a:rPr lang="ru-RU" b="1" dirty="0" smtClean="0"/>
              <a:t>68</a:t>
            </a:r>
            <a:r>
              <a:rPr lang="ru-RU" dirty="0" smtClean="0"/>
              <a:t> мест </a:t>
            </a:r>
            <a:r>
              <a:rPr lang="ru-RU" b="1" dirty="0" smtClean="0"/>
              <a:t>(победителей - 26, призеров - 42)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Динамика роста результатов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тура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8789" t="25406" r="6250" b="10569"/>
          <a:stretch>
            <a:fillRect/>
          </a:stretch>
        </p:blipFill>
        <p:spPr bwMode="auto">
          <a:xfrm>
            <a:off x="0" y="1320363"/>
            <a:ext cx="9144000" cy="4966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958</TotalTime>
  <Words>1749</Words>
  <Application>Microsoft Office PowerPoint</Application>
  <PresentationFormat>Экран (4:3)</PresentationFormat>
  <Paragraphs>560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Результаты работы  с одаренными детьми  в 2014-2015 учебном году</vt:lpstr>
      <vt:lpstr>Цель работы с одаренными детьми:</vt:lpstr>
      <vt:lpstr>Цели проведения предметных олимпиад:</vt:lpstr>
      <vt:lpstr>Основание для проведения олимпиад</vt:lpstr>
      <vt:lpstr>Предметы</vt:lpstr>
      <vt:lpstr>Участники школьного тура всероссийской и республиканской олимпиад </vt:lpstr>
      <vt:lpstr>Итоги муниципального тура предметных олимпиад</vt:lpstr>
      <vt:lpstr>Динамика роста результатов</vt:lpstr>
      <vt:lpstr>Результаты муниципального тура</vt:lpstr>
      <vt:lpstr>Результаты муниципального тура</vt:lpstr>
      <vt:lpstr>Результаты муниципального тура</vt:lpstr>
      <vt:lpstr>Результаты муниципального тура</vt:lpstr>
      <vt:lpstr>Результаты муниципального тура</vt:lpstr>
      <vt:lpstr>Слайд 14</vt:lpstr>
      <vt:lpstr>Количество призовых мест учителей-предметников </vt:lpstr>
      <vt:lpstr>      Предметы,  по которым появились призовые места  в 2014 – 2015 учебном году: </vt:lpstr>
      <vt:lpstr>Предмет,  по которому отсутствуют  призовые места:</vt:lpstr>
      <vt:lpstr>Результаты республиканского тура</vt:lpstr>
      <vt:lpstr>Слайд 19</vt:lpstr>
      <vt:lpstr> Динамика роста участников, победителей и призеров регионального тура Всероссийской и республиканской олимпиад школьников</vt:lpstr>
      <vt:lpstr>  Результаты Всероссийского этапа предметных олимпиад </vt:lpstr>
      <vt:lpstr>Рейтинг по городу</vt:lpstr>
      <vt:lpstr>Выводы</vt:lpstr>
      <vt:lpstr>Рекомендации</vt:lpstr>
      <vt:lpstr>    Благодарю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работы  с одаренными детьми  в 2012-2013 учебном году</dc:title>
  <dc:creator>Альфия</dc:creator>
  <cp:lastModifiedBy>Зам. директора</cp:lastModifiedBy>
  <cp:revision>131</cp:revision>
  <dcterms:created xsi:type="dcterms:W3CDTF">2013-01-21T09:00:51Z</dcterms:created>
  <dcterms:modified xsi:type="dcterms:W3CDTF">2015-10-22T08:24:42Z</dcterms:modified>
</cp:coreProperties>
</file>